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0"/>
  </p:handoutMasterIdLst>
  <p:sldIdLst>
    <p:sldId id="256" r:id="rId2"/>
    <p:sldId id="262" r:id="rId3"/>
    <p:sldId id="274" r:id="rId4"/>
    <p:sldId id="275" r:id="rId5"/>
    <p:sldId id="273" r:id="rId6"/>
    <p:sldId id="272" r:id="rId7"/>
    <p:sldId id="27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E059"/>
    <a:srgbClr val="9966FF"/>
    <a:srgbClr val="6699FF"/>
    <a:srgbClr val="FF99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40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9270BC-803B-4DD9-B04E-236152E49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C538-DBDB-42F9-91CE-D733CF6A0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CD738-2664-47B1-94DD-91F53AA255CE}" type="datetimeFigureOut">
              <a:rPr lang="en-AU" smtClean="0"/>
              <a:t>13/7/19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A2BF-AAC6-4F38-B2E5-44C2A0031C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651B2-478B-467D-AA63-A9AA38D45A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6E37C-8C0E-4D3E-9844-83DAFF634D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079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Two people in a garden&#10;&#10;Description automatically generated">
            <a:extLst>
              <a:ext uri="{FF2B5EF4-FFF2-40B4-BE49-F238E27FC236}">
                <a16:creationId xmlns:a16="http://schemas.microsoft.com/office/drawing/2014/main" id="{A88A283B-E1FA-2C45-A0E6-ADBDB98AF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/>
          <a:stretch/>
        </p:blipFill>
        <p:spPr>
          <a:xfrm>
            <a:off x="1" y="0"/>
            <a:ext cx="123005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F201F4-259A-BA43-9FA5-34EFDC787E5F}"/>
              </a:ext>
            </a:extLst>
          </p:cNvPr>
          <p:cNvSpPr/>
          <p:nvPr userDrawn="1"/>
        </p:nvSpPr>
        <p:spPr>
          <a:xfrm rot="5400000">
            <a:off x="2727419" y="-2727423"/>
            <a:ext cx="6858005" cy="1231284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41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73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60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3C51-73F2-46E2-BB90-FCCBC8BFB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8550"/>
            <a:ext cx="10515600" cy="43173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96A4C-B13F-4D85-8FB0-E2F1D781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234" y="2723325"/>
            <a:ext cx="5495532" cy="141135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  <a:lvl2pPr marL="457200" indent="0" algn="ctr">
              <a:buFont typeface="Arial" panose="020B0604020202020204" pitchFamily="34" charset="0"/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C56E-1272-416D-8DB9-4F751514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80CB-333E-4820-9E2D-0E825B57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451BC-7456-4B7A-AD4A-AD36A3EC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CBF0BA-5A46-4283-BC24-E6FE6D51AF6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FE6B45-143D-4050-B67B-7A24EA836A4C}"/>
              </a:ext>
            </a:extLst>
          </p:cNvPr>
          <p:cNvCxnSpPr>
            <a:cxnSpLocks/>
          </p:cNvCxnSpPr>
          <p:nvPr userDrawn="1"/>
        </p:nvCxnSpPr>
        <p:spPr>
          <a:xfrm>
            <a:off x="172016" y="0"/>
            <a:ext cx="0" cy="6858000"/>
          </a:xfrm>
          <a:prstGeom prst="line">
            <a:avLst/>
          </a:prstGeom>
          <a:ln w="69850" cmpd="tri">
            <a:solidFill>
              <a:srgbClr val="293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07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8A70-309D-4CFE-9873-186802FFB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2252F-0E37-4C89-B6A4-857EFFFE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D4725-E21A-4D6C-A985-7C786D28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1D186-B628-44B3-976A-040913D4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F67D0-5800-4612-8F7E-9F1B2383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709461-E7D0-4508-9D77-B4044C85A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8550"/>
            <a:ext cx="10515600" cy="43173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DE689-514C-416F-B22F-3E43F8E92B1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3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45D12-44B7-4C41-8974-2EEDD6B49A85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9C876-5410-0C49-9DBB-A4CAA886CF1F}"/>
              </a:ext>
            </a:extLst>
          </p:cNvPr>
          <p:cNvCxnSpPr>
            <a:cxnSpLocks/>
          </p:cNvCxnSpPr>
          <p:nvPr userDrawn="1"/>
        </p:nvCxnSpPr>
        <p:spPr>
          <a:xfrm>
            <a:off x="172016" y="0"/>
            <a:ext cx="0" cy="6858000"/>
          </a:xfrm>
          <a:prstGeom prst="line">
            <a:avLst/>
          </a:prstGeom>
          <a:ln w="69850" cmpd="tri">
            <a:solidFill>
              <a:srgbClr val="293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6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9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AFF68-BD46-8142-A8C7-48320E97812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52756"/>
            <a:ext cx="10596937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96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94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39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361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89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31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4725B-845C-4C14-9576-A0E787606370}" type="datetimeFigureOut">
              <a:rPr lang="en-AU" smtClean="0"/>
              <a:t>13/7/19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53B3-80AE-4F1B-9AB6-6EACA3473D6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3135DAA-9C75-2040-A9BB-A9B91F17A8A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60" y="12721"/>
            <a:ext cx="1568576" cy="6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  <p:sldLayoutId id="21474836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D79C-18EF-4FDF-9008-0A0E21C1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443" y="1050226"/>
            <a:ext cx="9664557" cy="225312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  <a:latin typeface="Avenir Roman" panose="02000503020000020003" pitchFamily="2" charset="0"/>
              </a:rPr>
              <a:t>Talk</a:t>
            </a:r>
            <a:r>
              <a:rPr lang="en-AU" baseline="300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  <a:r>
              <a:rPr lang="en-AU" dirty="0">
                <a:solidFill>
                  <a:schemeClr val="bg1"/>
                </a:solidFill>
                <a:latin typeface="Avenir Roman" panose="02000503020000020003" pitchFamily="2" charset="0"/>
              </a:rPr>
              <a:t>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88F9-03C8-4DAC-B0FE-8B00CF458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venir Roman" panose="02000503020000020003" pitchFamily="2" charset="0"/>
              </a:rPr>
              <a:t>Providing care – faster and better.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362A-8D3D-4483-82E6-CB02319A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80" y="5257800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5703E-DFA6-4525-B965-F7DABC9FE431}"/>
              </a:ext>
            </a:extLst>
          </p:cNvPr>
          <p:cNvSpPr txBox="1"/>
          <p:nvPr/>
        </p:nvSpPr>
        <p:spPr>
          <a:xfrm>
            <a:off x="5308057" y="5257800"/>
            <a:ext cx="351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  <a:latin typeface="Avenir Roman" panose="02000503020000020003" pitchFamily="2" charset="0"/>
              </a:rPr>
              <a:t>Hungry </a:t>
            </a:r>
            <a:r>
              <a:rPr lang="en-AU" i="1" dirty="0" err="1">
                <a:solidFill>
                  <a:schemeClr val="bg1"/>
                </a:solidFill>
                <a:latin typeface="Avenir Roman" panose="02000503020000020003" pitchFamily="2" charset="0"/>
              </a:rPr>
              <a:t>Hakkers</a:t>
            </a:r>
            <a:endParaRPr lang="en-AU" dirty="0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endParaRPr lang="en-AU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1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03D2540D-C70B-4140-A2B2-C92F4C5B0AC1}"/>
              </a:ext>
            </a:extLst>
          </p:cNvPr>
          <p:cNvSpPr/>
          <p:nvPr/>
        </p:nvSpPr>
        <p:spPr>
          <a:xfrm>
            <a:off x="838200" y="1304693"/>
            <a:ext cx="6175917" cy="86778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5509-EC66-4695-8CD1-27248318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4" y="-315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How do we treat our elderly?</a:t>
            </a:r>
            <a:endParaRPr lang="en-AU" sz="3200" dirty="0">
              <a:solidFill>
                <a:schemeClr val="bg2">
                  <a:lumMod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9A13-421E-4B97-A27F-8307965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70" y="1527697"/>
            <a:ext cx="4532000" cy="5895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spc="300" dirty="0">
                <a:solidFill>
                  <a:schemeClr val="bg1"/>
                </a:solidFill>
                <a:latin typeface="Avenir Roman" panose="02000503020000020003" pitchFamily="2" charset="0"/>
              </a:rPr>
              <a:t>Residential aged care is notorious for being:</a:t>
            </a:r>
            <a:endParaRPr lang="en-AU" sz="1800" spc="3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73112-46CF-4F30-B4BF-6C887117F3CD}"/>
              </a:ext>
            </a:extLst>
          </p:cNvPr>
          <p:cNvSpPr/>
          <p:nvPr/>
        </p:nvSpPr>
        <p:spPr>
          <a:xfrm>
            <a:off x="6053715" y="4645553"/>
            <a:ext cx="5008412" cy="11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Nursing home patients need</a:t>
            </a:r>
            <a:r>
              <a:rPr lang="en-AU" sz="2800" b="1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 faster</a:t>
            </a:r>
            <a:r>
              <a:rPr lang="en-AU" sz="28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 and </a:t>
            </a:r>
            <a:r>
              <a:rPr lang="en-AU" sz="2800" b="1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better </a:t>
            </a:r>
            <a:r>
              <a:rPr lang="en-AU" sz="28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responses from staff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497E5-B6C8-CD4F-944E-6D5FFCD018A8}"/>
              </a:ext>
            </a:extLst>
          </p:cNvPr>
          <p:cNvGrpSpPr/>
          <p:nvPr/>
        </p:nvGrpSpPr>
        <p:grpSpPr>
          <a:xfrm>
            <a:off x="851209" y="2590848"/>
            <a:ext cx="579863" cy="581352"/>
            <a:chOff x="602166" y="2753692"/>
            <a:chExt cx="579863" cy="581352"/>
          </a:xfrm>
        </p:grpSpPr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E3F2A2E0-07D0-A64E-9E1E-FF7A55722AF7}"/>
                </a:ext>
              </a:extLst>
            </p:cNvPr>
            <p:cNvSpPr/>
            <p:nvPr/>
          </p:nvSpPr>
          <p:spPr>
            <a:xfrm>
              <a:off x="602166" y="2753692"/>
              <a:ext cx="579863" cy="581352"/>
            </a:xfrm>
            <a:prstGeom prst="donut">
              <a:avLst>
                <a:gd name="adj" fmla="val 472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9AA0C71-6267-434B-B19C-57B779240E2B}"/>
                </a:ext>
              </a:extLst>
            </p:cNvPr>
            <p:cNvSpPr txBox="1">
              <a:spLocks/>
            </p:cNvSpPr>
            <p:nvPr/>
          </p:nvSpPr>
          <p:spPr>
            <a:xfrm>
              <a:off x="684136" y="2898511"/>
              <a:ext cx="407280" cy="4046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venir Roman" panose="02000503020000020003" pitchFamily="2" charset="0"/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734EC0-8B03-D642-A06D-C9D23728B23D}"/>
              </a:ext>
            </a:extLst>
          </p:cNvPr>
          <p:cNvSpPr txBox="1">
            <a:spLocks/>
          </p:cNvSpPr>
          <p:nvPr/>
        </p:nvSpPr>
        <p:spPr>
          <a:xfrm>
            <a:off x="1513042" y="2697226"/>
            <a:ext cx="4532000" cy="589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Under staffed</a:t>
            </a:r>
            <a:endParaRPr lang="en-AU" sz="1800" spc="3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59E7F0-3625-3047-8C88-D93919627D55}"/>
              </a:ext>
            </a:extLst>
          </p:cNvPr>
          <p:cNvGrpSpPr/>
          <p:nvPr/>
        </p:nvGrpSpPr>
        <p:grpSpPr>
          <a:xfrm>
            <a:off x="846887" y="3317911"/>
            <a:ext cx="579863" cy="581352"/>
            <a:chOff x="602166" y="2753692"/>
            <a:chExt cx="579863" cy="581352"/>
          </a:xfrm>
        </p:grpSpPr>
        <p:sp>
          <p:nvSpPr>
            <p:cNvPr id="15" name="Donut 14">
              <a:extLst>
                <a:ext uri="{FF2B5EF4-FFF2-40B4-BE49-F238E27FC236}">
                  <a16:creationId xmlns:a16="http://schemas.microsoft.com/office/drawing/2014/main" id="{2561570A-05E9-0E47-B0BE-FEBBBB75D9CC}"/>
                </a:ext>
              </a:extLst>
            </p:cNvPr>
            <p:cNvSpPr/>
            <p:nvPr/>
          </p:nvSpPr>
          <p:spPr>
            <a:xfrm>
              <a:off x="602166" y="2753692"/>
              <a:ext cx="579863" cy="581352"/>
            </a:xfrm>
            <a:prstGeom prst="donut">
              <a:avLst>
                <a:gd name="adj" fmla="val 472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71FC5765-99CA-F247-97DA-D68472727F68}"/>
                </a:ext>
              </a:extLst>
            </p:cNvPr>
            <p:cNvSpPr txBox="1">
              <a:spLocks/>
            </p:cNvSpPr>
            <p:nvPr/>
          </p:nvSpPr>
          <p:spPr>
            <a:xfrm>
              <a:off x="684136" y="2898511"/>
              <a:ext cx="407280" cy="4046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venir Roman" panose="02000503020000020003" pitchFamily="2" charset="0"/>
                </a:rPr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C93C57-84F3-E84A-9CC5-D97D00919DA2}"/>
              </a:ext>
            </a:extLst>
          </p:cNvPr>
          <p:cNvGrpSpPr/>
          <p:nvPr/>
        </p:nvGrpSpPr>
        <p:grpSpPr>
          <a:xfrm>
            <a:off x="842565" y="4039023"/>
            <a:ext cx="579863" cy="581352"/>
            <a:chOff x="602166" y="2753692"/>
            <a:chExt cx="579863" cy="581352"/>
          </a:xfrm>
        </p:grpSpPr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669F2DDD-6B59-F44C-BE3D-099D45C7F987}"/>
                </a:ext>
              </a:extLst>
            </p:cNvPr>
            <p:cNvSpPr/>
            <p:nvPr/>
          </p:nvSpPr>
          <p:spPr>
            <a:xfrm>
              <a:off x="602166" y="2753692"/>
              <a:ext cx="579863" cy="581352"/>
            </a:xfrm>
            <a:prstGeom prst="donut">
              <a:avLst>
                <a:gd name="adj" fmla="val 472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A1701F1B-B8DC-2E49-AD54-C855F6B7D5BB}"/>
                </a:ext>
              </a:extLst>
            </p:cNvPr>
            <p:cNvSpPr txBox="1">
              <a:spLocks/>
            </p:cNvSpPr>
            <p:nvPr/>
          </p:nvSpPr>
          <p:spPr>
            <a:xfrm>
              <a:off x="684136" y="2898511"/>
              <a:ext cx="407280" cy="4046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venir Roman" panose="02000503020000020003" pitchFamily="2" charset="0"/>
                </a:rPr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EB7C4E-1E6D-9243-9E02-6B7BC7052B64}"/>
              </a:ext>
            </a:extLst>
          </p:cNvPr>
          <p:cNvGrpSpPr/>
          <p:nvPr/>
        </p:nvGrpSpPr>
        <p:grpSpPr>
          <a:xfrm>
            <a:off x="851209" y="4760135"/>
            <a:ext cx="579863" cy="581352"/>
            <a:chOff x="602166" y="2753692"/>
            <a:chExt cx="579863" cy="581352"/>
          </a:xfrm>
        </p:grpSpPr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A057285-BA8B-C84B-AE29-85D3B05A51A3}"/>
                </a:ext>
              </a:extLst>
            </p:cNvPr>
            <p:cNvSpPr/>
            <p:nvPr/>
          </p:nvSpPr>
          <p:spPr>
            <a:xfrm>
              <a:off x="602166" y="2753692"/>
              <a:ext cx="579863" cy="581352"/>
            </a:xfrm>
            <a:prstGeom prst="donut">
              <a:avLst>
                <a:gd name="adj" fmla="val 472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15B5495C-6C95-534B-9082-0EED846EF76E}"/>
                </a:ext>
              </a:extLst>
            </p:cNvPr>
            <p:cNvSpPr txBox="1">
              <a:spLocks/>
            </p:cNvSpPr>
            <p:nvPr/>
          </p:nvSpPr>
          <p:spPr>
            <a:xfrm>
              <a:off x="684136" y="2898511"/>
              <a:ext cx="407280" cy="4046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Avenir Roman" panose="02000503020000020003" pitchFamily="2" charset="0"/>
                </a:rPr>
                <a:t>4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A391706-F30B-244F-BE6C-8FA92707C14C}"/>
              </a:ext>
            </a:extLst>
          </p:cNvPr>
          <p:cNvSpPr txBox="1">
            <a:spLocks/>
          </p:cNvSpPr>
          <p:nvPr/>
        </p:nvSpPr>
        <p:spPr>
          <a:xfrm>
            <a:off x="1513042" y="4149051"/>
            <a:ext cx="4532000" cy="589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Slow</a:t>
            </a:r>
            <a:endParaRPr lang="en-AU" sz="1800" spc="3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F5F57E3-22F0-EF4E-939F-2184D0BC2C00}"/>
              </a:ext>
            </a:extLst>
          </p:cNvPr>
          <p:cNvSpPr txBox="1">
            <a:spLocks/>
          </p:cNvSpPr>
          <p:nvPr/>
        </p:nvSpPr>
        <p:spPr>
          <a:xfrm>
            <a:off x="1513042" y="4893711"/>
            <a:ext cx="4532000" cy="589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Unaccommodating</a:t>
            </a:r>
            <a:endParaRPr lang="en-AU" sz="1800" spc="3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7CE685F-FD86-8048-B436-58E2879644D8}"/>
              </a:ext>
            </a:extLst>
          </p:cNvPr>
          <p:cNvSpPr txBox="1">
            <a:spLocks/>
          </p:cNvSpPr>
          <p:nvPr/>
        </p:nvSpPr>
        <p:spPr>
          <a:xfrm>
            <a:off x="1513042" y="3464827"/>
            <a:ext cx="4532000" cy="589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Stressful</a:t>
            </a:r>
            <a:endParaRPr lang="en-AU" sz="1800" spc="3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BE4D0-ED45-C64F-B755-1CD0AE0E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05" y="994502"/>
            <a:ext cx="3302276" cy="330227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91F97B6-A4C9-944B-AC85-3E0C543D34E0}"/>
              </a:ext>
            </a:extLst>
          </p:cNvPr>
          <p:cNvGrpSpPr/>
          <p:nvPr/>
        </p:nvGrpSpPr>
        <p:grpSpPr>
          <a:xfrm>
            <a:off x="1594854" y="6179755"/>
            <a:ext cx="8701383" cy="539830"/>
            <a:chOff x="496734" y="6272239"/>
            <a:chExt cx="8701383" cy="53983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54B8AFA-FD18-8049-BDA5-F8C220A5C3D8}"/>
                </a:ext>
              </a:extLst>
            </p:cNvPr>
            <p:cNvSpPr/>
            <p:nvPr/>
          </p:nvSpPr>
          <p:spPr>
            <a:xfrm>
              <a:off x="496734" y="6272239"/>
              <a:ext cx="1485239" cy="539830"/>
            </a:xfrm>
            <a:prstGeom prst="roundRect">
              <a:avLst>
                <a:gd name="adj" fmla="val 2382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595BE2-80D4-F941-9DB8-8263E9293E04}"/>
                </a:ext>
              </a:extLst>
            </p:cNvPr>
            <p:cNvSpPr txBox="1"/>
            <p:nvPr/>
          </p:nvSpPr>
          <p:spPr>
            <a:xfrm>
              <a:off x="838198" y="6324800"/>
              <a:ext cx="894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venir Roman" panose="02000503020000020003" pitchFamily="2" charset="0"/>
                </a:rPr>
                <a:t>Issue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E73DAC-D7F0-FD41-B794-14134E43306D}"/>
                </a:ext>
              </a:extLst>
            </p:cNvPr>
            <p:cNvSpPr txBox="1"/>
            <p:nvPr/>
          </p:nvSpPr>
          <p:spPr>
            <a:xfrm>
              <a:off x="2416739" y="632182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Strategy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A4638A-FA25-3749-BEED-D01576AF6ABD}"/>
                </a:ext>
              </a:extLst>
            </p:cNvPr>
            <p:cNvSpPr txBox="1"/>
            <p:nvPr/>
          </p:nvSpPr>
          <p:spPr>
            <a:xfrm>
              <a:off x="4714722" y="6321828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Impact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60E0FC-F5FE-074F-9A8D-2D582442C4E3}"/>
                </a:ext>
              </a:extLst>
            </p:cNvPr>
            <p:cNvSpPr txBox="1"/>
            <p:nvPr/>
          </p:nvSpPr>
          <p:spPr>
            <a:xfrm>
              <a:off x="6857412" y="6323705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Business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16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3" grpId="0" build="p"/>
      <p:bldP spid="23" grpId="0" build="p"/>
      <p:bldP spid="24" grpId="0" build="p"/>
      <p:bldP spid="2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C5B8-DEB2-4218-9279-B689E45F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25573"/>
            <a:ext cx="10515600" cy="1325563"/>
          </a:xfrm>
        </p:spPr>
        <p:txBody>
          <a:bodyPr/>
          <a:lstStyle/>
          <a:p>
            <a:r>
              <a:rPr lang="en-AU" sz="32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What is Talk2Us?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082B-5000-4816-8BD6-5988F9DAE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7259"/>
            <a:ext cx="10515599" cy="4860178"/>
          </a:xfrm>
        </p:spPr>
        <p:txBody>
          <a:bodyPr>
            <a:normAutofit/>
          </a:bodyPr>
          <a:lstStyle/>
          <a:p>
            <a:pPr algn="l"/>
            <a:r>
              <a:rPr lang="en-AU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 tool for assistance and request calls for our loved ones in nursing homes.</a:t>
            </a:r>
          </a:p>
          <a:p>
            <a:pPr algn="l"/>
            <a:endParaRPr lang="en-AU" sz="1800" spc="3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Streamlines interactions and catering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Provides faster response times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Optimises patient prioritisation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spc="3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Reassures patients that they have been acknowledged</a:t>
            </a:r>
          </a:p>
          <a:p>
            <a:pPr algn="l"/>
            <a:endParaRPr lang="en-AU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algn="l"/>
            <a:endParaRPr lang="en-AU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algn="l"/>
            <a:endParaRPr lang="en-AU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DF257-CCED-934C-9D95-26A98398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42" y="2889095"/>
            <a:ext cx="3733800" cy="3733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F0003DC-1426-F14F-AF21-322681498D8A}"/>
              </a:ext>
            </a:extLst>
          </p:cNvPr>
          <p:cNvGrpSpPr/>
          <p:nvPr/>
        </p:nvGrpSpPr>
        <p:grpSpPr>
          <a:xfrm>
            <a:off x="1936318" y="6165945"/>
            <a:ext cx="8359919" cy="539830"/>
            <a:chOff x="838198" y="6258429"/>
            <a:chExt cx="8359919" cy="53983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D33A4A-32BB-E444-B99A-110AD49A11A2}"/>
                </a:ext>
              </a:extLst>
            </p:cNvPr>
            <p:cNvSpPr/>
            <p:nvPr/>
          </p:nvSpPr>
          <p:spPr>
            <a:xfrm>
              <a:off x="2382807" y="6258429"/>
              <a:ext cx="1485239" cy="5398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8403E7-2E4C-7142-8F1F-96CDA1474A50}"/>
                </a:ext>
              </a:extLst>
            </p:cNvPr>
            <p:cNvSpPr txBox="1"/>
            <p:nvPr/>
          </p:nvSpPr>
          <p:spPr>
            <a:xfrm>
              <a:off x="838198" y="6324800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Issue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7359A6-17C0-2642-B5C1-AB65A6E67E0B}"/>
                </a:ext>
              </a:extLst>
            </p:cNvPr>
            <p:cNvSpPr txBox="1"/>
            <p:nvPr/>
          </p:nvSpPr>
          <p:spPr>
            <a:xfrm>
              <a:off x="2416739" y="6321828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venir Roman" panose="02000503020000020003" pitchFamily="2" charset="0"/>
                </a:rPr>
                <a:t>Strategy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99ED1D-84E5-E54B-8493-BE83FF1CE5CD}"/>
                </a:ext>
              </a:extLst>
            </p:cNvPr>
            <p:cNvSpPr txBox="1"/>
            <p:nvPr/>
          </p:nvSpPr>
          <p:spPr>
            <a:xfrm>
              <a:off x="4714722" y="6321828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Impact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22CB7A-372E-9648-9B0B-58D844B0B875}"/>
                </a:ext>
              </a:extLst>
            </p:cNvPr>
            <p:cNvSpPr txBox="1"/>
            <p:nvPr/>
          </p:nvSpPr>
          <p:spPr>
            <a:xfrm>
              <a:off x="6857412" y="6323705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Business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62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4F3A-F241-455C-8C38-28CAAC78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42" y="-45402"/>
            <a:ext cx="10515600" cy="1325563"/>
          </a:xfrm>
        </p:spPr>
        <p:txBody>
          <a:bodyPr/>
          <a:lstStyle/>
          <a:p>
            <a:r>
              <a:rPr lang="en-AU" sz="32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Talk2Us streamlines the Request Journey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187FD-295C-49C3-A6A4-9C609D66A1AD}"/>
              </a:ext>
            </a:extLst>
          </p:cNvPr>
          <p:cNvCxnSpPr>
            <a:cxnSpLocks/>
          </p:cNvCxnSpPr>
          <p:nvPr/>
        </p:nvCxnSpPr>
        <p:spPr>
          <a:xfrm>
            <a:off x="3871536" y="1406369"/>
            <a:ext cx="0" cy="5127995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71820A-0FD0-4B5A-AC6C-DB7C3E22047E}"/>
              </a:ext>
            </a:extLst>
          </p:cNvPr>
          <p:cNvCxnSpPr>
            <a:cxnSpLocks/>
          </p:cNvCxnSpPr>
          <p:nvPr/>
        </p:nvCxnSpPr>
        <p:spPr>
          <a:xfrm>
            <a:off x="6042092" y="1406369"/>
            <a:ext cx="0" cy="5127995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AD6DD-2AC0-4051-BEEB-E1514CE86A2E}"/>
              </a:ext>
            </a:extLst>
          </p:cNvPr>
          <p:cNvCxnSpPr>
            <a:cxnSpLocks/>
          </p:cNvCxnSpPr>
          <p:nvPr/>
        </p:nvCxnSpPr>
        <p:spPr>
          <a:xfrm>
            <a:off x="8399738" y="1406370"/>
            <a:ext cx="0" cy="5127993"/>
          </a:xfrm>
          <a:prstGeom prst="line">
            <a:avLst/>
          </a:prstGeom>
          <a:ln>
            <a:solidFill>
              <a:srgbClr val="A3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A50A57-06F5-48B1-8289-871A2798D876}"/>
              </a:ext>
            </a:extLst>
          </p:cNvPr>
          <p:cNvGrpSpPr/>
          <p:nvPr/>
        </p:nvGrpSpPr>
        <p:grpSpPr>
          <a:xfrm>
            <a:off x="693237" y="1406369"/>
            <a:ext cx="10887563" cy="4597735"/>
            <a:chOff x="981583" y="836177"/>
            <a:chExt cx="10887563" cy="4597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44AC5-2D7F-46BE-985B-DDEDB9BE9100}"/>
                </a:ext>
              </a:extLst>
            </p:cNvPr>
            <p:cNvSpPr txBox="1"/>
            <p:nvPr/>
          </p:nvSpPr>
          <p:spPr>
            <a:xfrm>
              <a:off x="2593493" y="2629984"/>
              <a:ext cx="766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Vaccine</a:t>
              </a:r>
            </a:p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Preventable</a:t>
              </a:r>
            </a:p>
            <a:p>
              <a:pPr algn="ctr"/>
              <a:r>
                <a:rPr lang="en-AU" sz="800" dirty="0">
                  <a:solidFill>
                    <a:schemeClr val="bg1"/>
                  </a:solidFill>
                  <a:latin typeface="Abadi" panose="020B0604020104020204" pitchFamily="34" charset="0"/>
                </a:rPr>
                <a:t>7.5%</a:t>
              </a: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0093327-DAED-4006-8BDC-F02029B75F27}"/>
                </a:ext>
              </a:extLst>
            </p:cNvPr>
            <p:cNvSpPr/>
            <p:nvPr/>
          </p:nvSpPr>
          <p:spPr>
            <a:xfrm>
              <a:off x="2294465" y="836177"/>
              <a:ext cx="2113730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1</a:t>
              </a: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8FBA053-CD86-4BEB-AB69-3800F896C9C3}"/>
                </a:ext>
              </a:extLst>
            </p:cNvPr>
            <p:cNvSpPr/>
            <p:nvPr/>
          </p:nvSpPr>
          <p:spPr>
            <a:xfrm>
              <a:off x="4161172" y="836177"/>
              <a:ext cx="2390234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2</a:t>
              </a: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9E2CCF3-0AEC-4FFD-913D-9CAF14146E6B}"/>
                </a:ext>
              </a:extLst>
            </p:cNvPr>
            <p:cNvSpPr/>
            <p:nvPr/>
          </p:nvSpPr>
          <p:spPr>
            <a:xfrm>
              <a:off x="6331189" y="836177"/>
              <a:ext cx="2605454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3</a:t>
              </a: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F5EAE58-F93B-4F57-B1D2-22DB0C991C01}"/>
                </a:ext>
              </a:extLst>
            </p:cNvPr>
            <p:cNvSpPr/>
            <p:nvPr/>
          </p:nvSpPr>
          <p:spPr>
            <a:xfrm>
              <a:off x="8685301" y="836177"/>
              <a:ext cx="2975977" cy="418623"/>
            </a:xfrm>
            <a:custGeom>
              <a:avLst/>
              <a:gdLst>
                <a:gd name="connsiteX0" fmla="*/ 0 w 2367711"/>
                <a:gd name="connsiteY0" fmla="*/ 0 h 418623"/>
                <a:gd name="connsiteX1" fmla="*/ 2158400 w 2367711"/>
                <a:gd name="connsiteY1" fmla="*/ 0 h 418623"/>
                <a:gd name="connsiteX2" fmla="*/ 2367711 w 2367711"/>
                <a:gd name="connsiteY2" fmla="*/ 209312 h 418623"/>
                <a:gd name="connsiteX3" fmla="*/ 2158400 w 2367711"/>
                <a:gd name="connsiteY3" fmla="*/ 418623 h 418623"/>
                <a:gd name="connsiteX4" fmla="*/ 0 w 2367711"/>
                <a:gd name="connsiteY4" fmla="*/ 418623 h 418623"/>
                <a:gd name="connsiteX5" fmla="*/ 209312 w 2367711"/>
                <a:gd name="connsiteY5" fmla="*/ 209312 h 418623"/>
                <a:gd name="connsiteX6" fmla="*/ 0 w 2367711"/>
                <a:gd name="connsiteY6" fmla="*/ 0 h 4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7711" h="418623">
                  <a:moveTo>
                    <a:pt x="0" y="0"/>
                  </a:moveTo>
                  <a:lnTo>
                    <a:pt x="2158400" y="0"/>
                  </a:lnTo>
                  <a:lnTo>
                    <a:pt x="2367711" y="209312"/>
                  </a:lnTo>
                  <a:lnTo>
                    <a:pt x="2158400" y="418623"/>
                  </a:lnTo>
                  <a:lnTo>
                    <a:pt x="0" y="418623"/>
                  </a:lnTo>
                  <a:lnTo>
                    <a:pt x="209312" y="209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322" tIns="25337" rIns="234648" bIns="253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Abadi" panose="020B0604020104020204" pitchFamily="34" charset="0"/>
                </a:rPr>
                <a:t>Stage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74AEEB-548E-44DF-BCBC-25BF488FE199}"/>
                </a:ext>
              </a:extLst>
            </p:cNvPr>
            <p:cNvSpPr txBox="1"/>
            <p:nvPr/>
          </p:nvSpPr>
          <p:spPr>
            <a:xfrm>
              <a:off x="2140615" y="1511333"/>
              <a:ext cx="2185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Harold is dehydrated and needs nurse assistance</a:t>
              </a:r>
            </a:p>
          </p:txBody>
        </p:sp>
        <p:sp>
          <p:nvSpPr>
            <p:cNvPr id="14" name="Donut 20">
              <a:extLst>
                <a:ext uri="{FF2B5EF4-FFF2-40B4-BE49-F238E27FC236}">
                  <a16:creationId xmlns:a16="http://schemas.microsoft.com/office/drawing/2014/main" id="{6CBA2819-E048-42DB-97F5-871EA77F8F68}"/>
                </a:ext>
              </a:extLst>
            </p:cNvPr>
            <p:cNvSpPr/>
            <p:nvPr/>
          </p:nvSpPr>
          <p:spPr>
            <a:xfrm>
              <a:off x="981583" y="2262929"/>
              <a:ext cx="1334814" cy="1277010"/>
            </a:xfrm>
            <a:prstGeom prst="donut">
              <a:avLst>
                <a:gd name="adj" fmla="val 0"/>
              </a:avLst>
            </a:prstGeom>
            <a:solidFill>
              <a:schemeClr val="accent2"/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B604BC-5A45-413B-8EC8-A7AA258C3F7A}"/>
                </a:ext>
              </a:extLst>
            </p:cNvPr>
            <p:cNvSpPr txBox="1"/>
            <p:nvPr/>
          </p:nvSpPr>
          <p:spPr>
            <a:xfrm>
              <a:off x="1196045" y="3713527"/>
              <a:ext cx="932773" cy="368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Avenir Roman" panose="02000503020000020003" pitchFamily="2" charset="0"/>
                </a:rPr>
                <a:t>Harold</a:t>
              </a:r>
              <a:endParaRPr lang="en-US" dirty="0">
                <a:latin typeface="Avenir Roman" panose="02000503020000020003" pitchFamily="2" charset="0"/>
              </a:endParaRPr>
            </a:p>
          </p:txBody>
        </p:sp>
        <p:cxnSp>
          <p:nvCxnSpPr>
            <p:cNvPr id="16" name="Curved Connector 65">
              <a:extLst>
                <a:ext uri="{FF2B5EF4-FFF2-40B4-BE49-F238E27FC236}">
                  <a16:creationId xmlns:a16="http://schemas.microsoft.com/office/drawing/2014/main" id="{31643AE3-7961-4BE4-9E43-C9B6C9356B0C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10497232" y="2365275"/>
              <a:ext cx="1371914" cy="555368"/>
            </a:xfrm>
            <a:prstGeom prst="curvedConnector3">
              <a:avLst>
                <a:gd name="adj1" fmla="val 6296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04775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5CF9E7-A1F2-4009-9A31-E064E5CA50C9}"/>
                </a:ext>
              </a:extLst>
            </p:cNvPr>
            <p:cNvSpPr/>
            <p:nvPr/>
          </p:nvSpPr>
          <p:spPr>
            <a:xfrm>
              <a:off x="2294465" y="3719260"/>
              <a:ext cx="1878150" cy="1714652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A0D931-3416-4E3E-BD5C-1F062A639EFA}"/>
                </a:ext>
              </a:extLst>
            </p:cNvPr>
            <p:cNvSpPr txBox="1"/>
            <p:nvPr/>
          </p:nvSpPr>
          <p:spPr>
            <a:xfrm>
              <a:off x="2301855" y="4163380"/>
              <a:ext cx="1786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2">
                      <a:lumMod val="25000"/>
                    </a:schemeClr>
                  </a:solidFill>
                  <a:latin typeface="Avenir Roman" panose="02000503020000020003" pitchFamily="2" charset="0"/>
                </a:rPr>
                <a:t>Patient encounters relatively common problem.</a:t>
              </a:r>
            </a:p>
          </p:txBody>
        </p:sp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5A0EB8D5-500B-4716-ACB9-FC99814ADBDF}"/>
                </a:ext>
              </a:extLst>
            </p:cNvPr>
            <p:cNvSpPr/>
            <p:nvPr/>
          </p:nvSpPr>
          <p:spPr>
            <a:xfrm rot="5400000">
              <a:off x="3033485" y="2818439"/>
              <a:ext cx="400108" cy="1878151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95B60-0606-42D5-ACF8-53E2E5DEDB94}"/>
                </a:ext>
              </a:extLst>
            </p:cNvPr>
            <p:cNvSpPr/>
            <p:nvPr/>
          </p:nvSpPr>
          <p:spPr>
            <a:xfrm>
              <a:off x="4170796" y="3719260"/>
              <a:ext cx="2172374" cy="17146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6673D213-7C86-4F4C-BAAD-996512F3F908}"/>
                </a:ext>
              </a:extLst>
            </p:cNvPr>
            <p:cNvSpPr/>
            <p:nvPr/>
          </p:nvSpPr>
          <p:spPr>
            <a:xfrm rot="5400000">
              <a:off x="5056929" y="2673145"/>
              <a:ext cx="400110" cy="2168741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54AA2B-17CF-4D42-94DF-BF5D9458163C}"/>
                </a:ext>
              </a:extLst>
            </p:cNvPr>
            <p:cNvSpPr txBox="1"/>
            <p:nvPr/>
          </p:nvSpPr>
          <p:spPr>
            <a:xfrm>
              <a:off x="4170796" y="4163381"/>
              <a:ext cx="21296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2">
                      <a:lumMod val="25000"/>
                    </a:schemeClr>
                  </a:solidFill>
                  <a:latin typeface="Avenir Roman" panose="02000503020000020003" pitchFamily="2" charset="0"/>
                </a:rPr>
                <a:t>Patient communicates non-verbally to nursing staff about their specific issue.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3C6969-A9D0-4FB3-BD2F-85CAA223164B}"/>
                </a:ext>
              </a:extLst>
            </p:cNvPr>
            <p:cNvSpPr/>
            <p:nvPr/>
          </p:nvSpPr>
          <p:spPr>
            <a:xfrm>
              <a:off x="6340420" y="3719259"/>
              <a:ext cx="2358579" cy="17146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031FD0F8-5006-4511-A116-C3B307DCC476}"/>
                </a:ext>
              </a:extLst>
            </p:cNvPr>
            <p:cNvSpPr/>
            <p:nvPr/>
          </p:nvSpPr>
          <p:spPr>
            <a:xfrm rot="5400000">
              <a:off x="7325645" y="2572234"/>
              <a:ext cx="400110" cy="2370563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1CD899-A956-4A32-B638-3BC665F7AA50}"/>
                </a:ext>
              </a:extLst>
            </p:cNvPr>
            <p:cNvSpPr txBox="1"/>
            <p:nvPr/>
          </p:nvSpPr>
          <p:spPr>
            <a:xfrm>
              <a:off x="6424121" y="4163380"/>
              <a:ext cx="21296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2">
                      <a:lumMod val="25000"/>
                    </a:schemeClr>
                  </a:solidFill>
                  <a:latin typeface="Avenir Roman" panose="02000503020000020003" pitchFamily="2" charset="0"/>
                </a:rPr>
                <a:t>Reduce communication and avoid language barriers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79E473-DD5B-4769-8294-3540E09BA41B}"/>
                </a:ext>
              </a:extLst>
            </p:cNvPr>
            <p:cNvSpPr txBox="1"/>
            <p:nvPr/>
          </p:nvSpPr>
          <p:spPr>
            <a:xfrm>
              <a:off x="6456633" y="1511332"/>
              <a:ext cx="2466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Request is sent to console and nurses are notified of priority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7E0E3B-639B-454E-A5B8-6378446CE3CD}"/>
                </a:ext>
              </a:extLst>
            </p:cNvPr>
            <p:cNvSpPr/>
            <p:nvPr/>
          </p:nvSpPr>
          <p:spPr>
            <a:xfrm>
              <a:off x="8700808" y="3719259"/>
              <a:ext cx="2957153" cy="171465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row: Pentagon 38">
              <a:extLst>
                <a:ext uri="{FF2B5EF4-FFF2-40B4-BE49-F238E27FC236}">
                  <a16:creationId xmlns:a16="http://schemas.microsoft.com/office/drawing/2014/main" id="{B414162E-ECBC-487F-B242-4471123772B5}"/>
                </a:ext>
              </a:extLst>
            </p:cNvPr>
            <p:cNvSpPr/>
            <p:nvPr/>
          </p:nvSpPr>
          <p:spPr>
            <a:xfrm rot="5400000">
              <a:off x="9982634" y="2278936"/>
              <a:ext cx="400110" cy="2957157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90CBE-1D5E-4971-BCE0-6C6F94C59CC0}"/>
                </a:ext>
              </a:extLst>
            </p:cNvPr>
            <p:cNvSpPr txBox="1"/>
            <p:nvPr/>
          </p:nvSpPr>
          <p:spPr>
            <a:xfrm>
              <a:off x="9054252" y="4162253"/>
              <a:ext cx="22956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2">
                      <a:lumMod val="25000"/>
                    </a:schemeClr>
                  </a:solidFill>
                  <a:latin typeface="Avenir Roman" panose="02000503020000020003" pitchFamily="2" charset="0"/>
                </a:rPr>
                <a:t>Provide reassurance to patient and notify staff of problems to assist prioritisation.</a:t>
              </a:r>
            </a:p>
            <a:p>
              <a:pPr algn="ctr"/>
              <a:endParaRPr lang="en-AU" sz="14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A3A7C3-F025-4022-953C-E835C021CF96}"/>
                </a:ext>
              </a:extLst>
            </p:cNvPr>
            <p:cNvSpPr txBox="1"/>
            <p:nvPr/>
          </p:nvSpPr>
          <p:spPr>
            <a:xfrm>
              <a:off x="8906435" y="1566659"/>
              <a:ext cx="232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Nurses acknowledge and reply </a:t>
              </a: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210633C-AA1A-4939-89BE-3DDFB7181557}"/>
                </a:ext>
              </a:extLst>
            </p:cNvPr>
            <p:cNvSpPr/>
            <p:nvPr/>
          </p:nvSpPr>
          <p:spPr>
            <a:xfrm>
              <a:off x="9638749" y="2389101"/>
              <a:ext cx="775566" cy="113746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3AA507-A4B6-4A85-B6D5-35EE6CB17E98}"/>
                </a:ext>
              </a:extLst>
            </p:cNvPr>
            <p:cNvSpPr txBox="1"/>
            <p:nvPr/>
          </p:nvSpPr>
          <p:spPr>
            <a:xfrm>
              <a:off x="3047822" y="3529680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A1CF8-CD73-48CA-B876-43479C1F6837}"/>
                </a:ext>
              </a:extLst>
            </p:cNvPr>
            <p:cNvSpPr txBox="1"/>
            <p:nvPr/>
          </p:nvSpPr>
          <p:spPr>
            <a:xfrm>
              <a:off x="5085960" y="3529680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41A2EE-4717-4238-94C9-D9914BAB80FA}"/>
                </a:ext>
              </a:extLst>
            </p:cNvPr>
            <p:cNvSpPr txBox="1"/>
            <p:nvPr/>
          </p:nvSpPr>
          <p:spPr>
            <a:xfrm>
              <a:off x="7354233" y="3535763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615E44-8EDD-47A1-9A05-934F455DEAD1}"/>
                </a:ext>
              </a:extLst>
            </p:cNvPr>
            <p:cNvSpPr txBox="1"/>
            <p:nvPr/>
          </p:nvSpPr>
          <p:spPr>
            <a:xfrm>
              <a:off x="9996388" y="3527937"/>
              <a:ext cx="67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Abadi" panose="020B0604020104020204" pitchFamily="34" charset="0"/>
                </a:rPr>
                <a:t>4</a:t>
              </a:r>
            </a:p>
          </p:txBody>
        </p:sp>
        <p:pic>
          <p:nvPicPr>
            <p:cNvPr id="57" name="Picture 5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DCE03182-CE2E-4332-8EE3-A670F8C8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04" y="2281590"/>
              <a:ext cx="1254860" cy="1254860"/>
            </a:xfrm>
            <a:prstGeom prst="rect">
              <a:avLst/>
            </a:prstGeom>
          </p:spPr>
        </p:pic>
        <p:pic>
          <p:nvPicPr>
            <p:cNvPr id="58" name="Picture 5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C0E86D0-78FD-4593-9C97-1B6C25D4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77" y="2285079"/>
              <a:ext cx="1254860" cy="12548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D45A-274C-46AD-AC81-4A81CBB6C245}"/>
                </a:ext>
              </a:extLst>
            </p:cNvPr>
            <p:cNvSpPr txBox="1"/>
            <p:nvPr/>
          </p:nvSpPr>
          <p:spPr>
            <a:xfrm>
              <a:off x="4444914" y="1511332"/>
              <a:ext cx="1958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Harold can’t speak English, </a:t>
              </a:r>
              <a:r>
                <a:rPr lang="en-AU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and</a:t>
              </a:r>
              <a:r>
                <a:rPr lang="zh-CN" alt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en-US" sz="1200" spc="3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presses the ‘help’ button </a:t>
              </a:r>
            </a:p>
          </p:txBody>
        </p:sp>
        <p:pic>
          <p:nvPicPr>
            <p:cNvPr id="62" name="Graphic 61" descr="Heart with pulse">
              <a:extLst>
                <a:ext uri="{FF2B5EF4-FFF2-40B4-BE49-F238E27FC236}">
                  <a16:creationId xmlns:a16="http://schemas.microsoft.com/office/drawing/2014/main" id="{B71A53AA-DCE8-4B32-9476-4F6585E6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3512" y="2445765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Tablet">
              <a:extLst>
                <a:ext uri="{FF2B5EF4-FFF2-40B4-BE49-F238E27FC236}">
                  <a16:creationId xmlns:a16="http://schemas.microsoft.com/office/drawing/2014/main" id="{47BD42A9-BBBD-47C5-AF13-60776CD5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18212" y="2451820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Cloud Computing">
              <a:extLst>
                <a:ext uri="{FF2B5EF4-FFF2-40B4-BE49-F238E27FC236}">
                  <a16:creationId xmlns:a16="http://schemas.microsoft.com/office/drawing/2014/main" id="{7EFD7152-C9F4-46D5-A15E-DB658A93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7905" y="2454582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Doctor">
              <a:extLst>
                <a:ext uri="{FF2B5EF4-FFF2-40B4-BE49-F238E27FC236}">
                  <a16:creationId xmlns:a16="http://schemas.microsoft.com/office/drawing/2014/main" id="{AC6E6505-BAB1-4D79-8014-C9F17895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82832" y="2463443"/>
              <a:ext cx="914400" cy="914400"/>
            </a:xfrm>
            <a:prstGeom prst="rect">
              <a:avLst/>
            </a:prstGeom>
          </p:spPr>
        </p:pic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4B8934-C928-43A0-A358-C7B40DFB6BE8}"/>
                </a:ext>
              </a:extLst>
            </p:cNvPr>
            <p:cNvCxnSpPr>
              <a:cxnSpLocks/>
              <a:stCxn id="14" idx="6"/>
              <a:endCxn id="62" idx="1"/>
            </p:cNvCxnSpPr>
            <p:nvPr/>
          </p:nvCxnSpPr>
          <p:spPr>
            <a:xfrm>
              <a:off x="2316397" y="2901434"/>
              <a:ext cx="447115" cy="1531"/>
            </a:xfrm>
            <a:prstGeom prst="lin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BE3BD96-6A26-4408-8851-29A2C7361096}"/>
                </a:ext>
              </a:extLst>
            </p:cNvPr>
            <p:cNvCxnSpPr>
              <a:cxnSpLocks/>
              <a:stCxn id="62" idx="3"/>
              <a:endCxn id="64" idx="1"/>
            </p:cNvCxnSpPr>
            <p:nvPr/>
          </p:nvCxnSpPr>
          <p:spPr>
            <a:xfrm>
              <a:off x="3677912" y="2902965"/>
              <a:ext cx="1240300" cy="6055"/>
            </a:xfrm>
            <a:prstGeom prst="lin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21DDDF-356D-42AA-93A8-89B48126F99E}"/>
                </a:ext>
              </a:extLst>
            </p:cNvPr>
            <p:cNvCxnSpPr>
              <a:cxnSpLocks/>
              <a:stCxn id="64" idx="3"/>
              <a:endCxn id="66" idx="1"/>
            </p:cNvCxnSpPr>
            <p:nvPr/>
          </p:nvCxnSpPr>
          <p:spPr>
            <a:xfrm>
              <a:off x="5832612" y="2909020"/>
              <a:ext cx="1195293" cy="2762"/>
            </a:xfrm>
            <a:prstGeom prst="lin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2B7EFD1-0F39-40C7-8546-485830B44714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7942305" y="2911782"/>
              <a:ext cx="1640527" cy="8861"/>
            </a:xfrm>
            <a:prstGeom prst="lin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94AA86-5750-9746-A185-1E0341F10E30}"/>
              </a:ext>
            </a:extLst>
          </p:cNvPr>
          <p:cNvGrpSpPr/>
          <p:nvPr/>
        </p:nvGrpSpPr>
        <p:grpSpPr>
          <a:xfrm>
            <a:off x="1936318" y="6190261"/>
            <a:ext cx="8359919" cy="539830"/>
            <a:chOff x="838198" y="6282745"/>
            <a:chExt cx="8359919" cy="53983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6AC38F7-F85F-4B48-9BD6-2E4C371F3900}"/>
                </a:ext>
              </a:extLst>
            </p:cNvPr>
            <p:cNvSpPr/>
            <p:nvPr/>
          </p:nvSpPr>
          <p:spPr>
            <a:xfrm>
              <a:off x="2371525" y="6282745"/>
              <a:ext cx="1485239" cy="5398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AD1E35-46F0-5049-B453-525ACDA1BCFE}"/>
                </a:ext>
              </a:extLst>
            </p:cNvPr>
            <p:cNvSpPr txBox="1"/>
            <p:nvPr/>
          </p:nvSpPr>
          <p:spPr>
            <a:xfrm>
              <a:off x="838198" y="6324800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Issue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B683B9-21D3-C149-88B0-D8CE24143EB8}"/>
                </a:ext>
              </a:extLst>
            </p:cNvPr>
            <p:cNvSpPr txBox="1"/>
            <p:nvPr/>
          </p:nvSpPr>
          <p:spPr>
            <a:xfrm>
              <a:off x="2416739" y="6321828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venir Roman" panose="02000503020000020003" pitchFamily="2" charset="0"/>
                </a:rPr>
                <a:t>Strategy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0E7007-F66F-4D48-A9FF-7A5813141409}"/>
                </a:ext>
              </a:extLst>
            </p:cNvPr>
            <p:cNvSpPr txBox="1"/>
            <p:nvPr/>
          </p:nvSpPr>
          <p:spPr>
            <a:xfrm>
              <a:off x="4714722" y="6321828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Impact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A73A13-AD6C-F24E-A5BE-0B1BA7DD222D}"/>
                </a:ext>
              </a:extLst>
            </p:cNvPr>
            <p:cNvSpPr txBox="1"/>
            <p:nvPr/>
          </p:nvSpPr>
          <p:spPr>
            <a:xfrm>
              <a:off x="6857412" y="6323705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Business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92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F5454DB-0E06-4551-A014-144B273A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66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B217A-78F9-4FE7-BAFE-F6A422B5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924484"/>
            <a:ext cx="9144000" cy="1098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venir Roman" panose="02000503020000020003" pitchFamily="2" charset="0"/>
              </a:rPr>
              <a:t>Talk</a:t>
            </a:r>
            <a:r>
              <a:rPr lang="en-US" sz="6000" baseline="30000" dirty="0">
                <a:solidFill>
                  <a:srgbClr val="FFFFFF"/>
                </a:solidFill>
                <a:latin typeface="Avenir Roman" panose="02000503020000020003" pitchFamily="2" charset="0"/>
              </a:rPr>
              <a:t>2</a:t>
            </a:r>
            <a:r>
              <a:rPr lang="en-US" sz="6000" dirty="0">
                <a:solidFill>
                  <a:srgbClr val="FFFFFF"/>
                </a:solidFill>
                <a:latin typeface="Avenir Roman" panose="02000503020000020003" pitchFamily="2" charset="0"/>
              </a:rPr>
              <a:t>Us Demo</a:t>
            </a:r>
          </a:p>
        </p:txBody>
      </p:sp>
    </p:spTree>
    <p:extLst>
      <p:ext uri="{BB962C8B-B14F-4D97-AF65-F5344CB8AC3E}">
        <p14:creationId xmlns:p14="http://schemas.microsoft.com/office/powerpoint/2010/main" val="332240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420D-F6E6-48E0-A713-E509042F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So… why care?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731A8DE-1A36-4E1D-B40E-1A3E207CB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1736415"/>
            <a:ext cx="5200379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E350C-BAA1-454A-B5AE-C982C3DE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9" y="1538771"/>
            <a:ext cx="4744970" cy="39976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4B0764-9393-184D-A612-A112086138FF}"/>
              </a:ext>
            </a:extLst>
          </p:cNvPr>
          <p:cNvSpPr txBox="1">
            <a:spLocks/>
          </p:cNvSpPr>
          <p:nvPr/>
        </p:nvSpPr>
        <p:spPr>
          <a:xfrm>
            <a:off x="838198" y="-25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Why care?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273DF2-3093-CE4F-B48E-0044935EF478}"/>
              </a:ext>
            </a:extLst>
          </p:cNvPr>
          <p:cNvGrpSpPr/>
          <p:nvPr/>
        </p:nvGrpSpPr>
        <p:grpSpPr>
          <a:xfrm>
            <a:off x="1936318" y="6190261"/>
            <a:ext cx="8359919" cy="539830"/>
            <a:chOff x="838198" y="6282745"/>
            <a:chExt cx="8359919" cy="53983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CEB7E9E-ADA8-8940-A153-4B384B44A68A}"/>
                </a:ext>
              </a:extLst>
            </p:cNvPr>
            <p:cNvSpPr/>
            <p:nvPr/>
          </p:nvSpPr>
          <p:spPr>
            <a:xfrm>
              <a:off x="4554954" y="6282745"/>
              <a:ext cx="1485239" cy="5398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1BE3DB-4F22-7647-B30A-D9302F1C2C50}"/>
                </a:ext>
              </a:extLst>
            </p:cNvPr>
            <p:cNvSpPr txBox="1"/>
            <p:nvPr/>
          </p:nvSpPr>
          <p:spPr>
            <a:xfrm>
              <a:off x="838198" y="6324800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Issue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2F481-5C02-824B-BD10-AC12883AB566}"/>
                </a:ext>
              </a:extLst>
            </p:cNvPr>
            <p:cNvSpPr txBox="1"/>
            <p:nvPr/>
          </p:nvSpPr>
          <p:spPr>
            <a:xfrm>
              <a:off x="2416739" y="632182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Strategy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1BBB7D-FDD4-4F44-9B11-E79E168E26AD}"/>
                </a:ext>
              </a:extLst>
            </p:cNvPr>
            <p:cNvSpPr txBox="1"/>
            <p:nvPr/>
          </p:nvSpPr>
          <p:spPr>
            <a:xfrm>
              <a:off x="4714722" y="6321828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venir Roman" panose="02000503020000020003" pitchFamily="2" charset="0"/>
                </a:rPr>
                <a:t>Impact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A261FF-C56F-7444-A103-1B787DD38774}"/>
                </a:ext>
              </a:extLst>
            </p:cNvPr>
            <p:cNvSpPr txBox="1"/>
            <p:nvPr/>
          </p:nvSpPr>
          <p:spPr>
            <a:xfrm>
              <a:off x="6857412" y="6323705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Business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72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55E49C-584F-4965-86C3-7DAC97E6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10" y="-22517"/>
            <a:ext cx="10515600" cy="1325563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chemeClr val="bg2">
                    <a:lumMod val="25000"/>
                  </a:schemeClr>
                </a:solidFill>
                <a:latin typeface="Avenir Roman" panose="02000503020000020003" pitchFamily="2" charset="0"/>
              </a:rPr>
              <a:t>Business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7AA18C-5BF7-4B92-A851-71D61C50CEA1}"/>
              </a:ext>
            </a:extLst>
          </p:cNvPr>
          <p:cNvGrpSpPr/>
          <p:nvPr/>
        </p:nvGrpSpPr>
        <p:grpSpPr>
          <a:xfrm>
            <a:off x="4822817" y="1355461"/>
            <a:ext cx="2544114" cy="1848051"/>
            <a:chOff x="1596086" y="1373246"/>
            <a:chExt cx="3791552" cy="501476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A0375-5FCF-47DF-AB98-257AE79BF253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9462F-52A5-4221-A452-EF8B3396BF7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DBAF3B-09C5-43AC-98F9-A1CE3927FBC8}"/>
                </a:ext>
              </a:extLst>
            </p:cNvPr>
            <p:cNvSpPr txBox="1"/>
            <p:nvPr/>
          </p:nvSpPr>
          <p:spPr>
            <a:xfrm>
              <a:off x="1747364" y="1918247"/>
              <a:ext cx="3022332" cy="91868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baseline="300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Customers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82A01D-3A8E-4A57-8553-7FCAC78A6E78}"/>
              </a:ext>
            </a:extLst>
          </p:cNvPr>
          <p:cNvGrpSpPr/>
          <p:nvPr/>
        </p:nvGrpSpPr>
        <p:grpSpPr>
          <a:xfrm>
            <a:off x="8509000" y="1355461"/>
            <a:ext cx="2544114" cy="1848051"/>
            <a:chOff x="1596086" y="1373246"/>
            <a:chExt cx="3791552" cy="501476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E0BD90-CB30-42FF-9A70-39DD09ACF8DD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5A6D311-6D9B-4FB0-845E-87840D84489E}"/>
                </a:ext>
              </a:extLst>
            </p:cNvPr>
            <p:cNvCxnSpPr>
              <a:cxnSpLocks/>
            </p:cNvCxnSpPr>
            <p:nvPr/>
          </p:nvCxnSpPr>
          <p:spPr>
            <a:xfrm>
              <a:off x="1894504" y="2545241"/>
              <a:ext cx="3327206" cy="0"/>
            </a:xfrm>
            <a:prstGeom prst="line">
              <a:avLst/>
            </a:prstGeom>
            <a:grpFill/>
            <a:ln w="190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EDB51E-1283-468C-A859-2C43E5EC2AC3}"/>
                </a:ext>
              </a:extLst>
            </p:cNvPr>
            <p:cNvSpPr txBox="1"/>
            <p:nvPr/>
          </p:nvSpPr>
          <p:spPr>
            <a:xfrm>
              <a:off x="1850053" y="1497228"/>
              <a:ext cx="3022332" cy="10021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Users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F44A67-5F10-4522-8E6C-B9DD559E0D63}"/>
              </a:ext>
            </a:extLst>
          </p:cNvPr>
          <p:cNvGrpSpPr/>
          <p:nvPr/>
        </p:nvGrpSpPr>
        <p:grpSpPr>
          <a:xfrm>
            <a:off x="1147520" y="1355461"/>
            <a:ext cx="2544114" cy="1930622"/>
            <a:chOff x="1147520" y="1355461"/>
            <a:chExt cx="2544114" cy="1930622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B1F2F9-CE95-4E69-911A-094D3D23EB51}"/>
                </a:ext>
              </a:extLst>
            </p:cNvPr>
            <p:cNvGrpSpPr/>
            <p:nvPr/>
          </p:nvGrpSpPr>
          <p:grpSpPr>
            <a:xfrm>
              <a:off x="1147520" y="1355461"/>
              <a:ext cx="2544114" cy="1848051"/>
              <a:chOff x="1596086" y="1373246"/>
              <a:chExt cx="3791552" cy="5014762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A5A9EF-1270-4433-A78E-1D678647B1BC}"/>
                  </a:ext>
                </a:extLst>
              </p:cNvPr>
              <p:cNvSpPr/>
              <p:nvPr/>
            </p:nvSpPr>
            <p:spPr>
              <a:xfrm>
                <a:off x="1596086" y="1373246"/>
                <a:ext cx="3791552" cy="50147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727264-D47E-43B4-A746-52BBFAFE2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259" y="2603894"/>
                <a:ext cx="3327206" cy="0"/>
              </a:xfrm>
              <a:prstGeom prst="line">
                <a:avLst/>
              </a:prstGeom>
              <a:grpFill/>
              <a:ln w="1905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DC471D-1FE8-4D6C-A84A-8764A7E70426}"/>
                  </a:ext>
                </a:extLst>
              </p:cNvPr>
              <p:cNvSpPr txBox="1"/>
              <p:nvPr/>
            </p:nvSpPr>
            <p:spPr>
              <a:xfrm>
                <a:off x="1783809" y="1551572"/>
                <a:ext cx="3022332" cy="100219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Talk</a:t>
                </a:r>
                <a:r>
                  <a:rPr lang="en-AU" baseline="300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</a:t>
                </a:r>
                <a:r>
                  <a:rPr lang="en-AU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Us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94FD29-052E-4090-9B44-DE52C51C6A97}"/>
                </a:ext>
              </a:extLst>
            </p:cNvPr>
            <p:cNvSpPr txBox="1"/>
            <p:nvPr/>
          </p:nvSpPr>
          <p:spPr>
            <a:xfrm>
              <a:off x="1294673" y="1962644"/>
              <a:ext cx="223254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000" baseline="300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Subscription software</a:t>
              </a:r>
            </a:p>
            <a:p>
              <a:r>
                <a:rPr lang="en-AU" sz="2000" baseline="300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Installation</a:t>
              </a:r>
            </a:p>
            <a:p>
              <a:r>
                <a:rPr lang="en-AU" sz="2000" baseline="300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Maintenance</a:t>
              </a:r>
            </a:p>
            <a:p>
              <a:endParaRPr lang="en-AU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AU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F5D00F-0228-4D9F-B297-ABBAD6DB6AC4}"/>
              </a:ext>
            </a:extLst>
          </p:cNvPr>
          <p:cNvGrpSpPr/>
          <p:nvPr/>
        </p:nvGrpSpPr>
        <p:grpSpPr>
          <a:xfrm>
            <a:off x="680510" y="3480875"/>
            <a:ext cx="3460865" cy="2484348"/>
            <a:chOff x="1596086" y="1373246"/>
            <a:chExt cx="3791552" cy="50147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BA86DA-DE49-4E09-B22A-73681D0F9D83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6837497-5C94-4157-A1BC-1BEC67C48CAC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9AEDA6-4414-4073-A451-5D8764612F3F}"/>
                </a:ext>
              </a:extLst>
            </p:cNvPr>
            <p:cNvSpPr txBox="1"/>
            <p:nvPr/>
          </p:nvSpPr>
          <p:spPr>
            <a:xfrm>
              <a:off x="1783809" y="1659594"/>
              <a:ext cx="3022332" cy="74551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Cost Structure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AD9920-B252-4730-AB3E-79DE6E4B389D}"/>
              </a:ext>
            </a:extLst>
          </p:cNvPr>
          <p:cNvGrpSpPr/>
          <p:nvPr/>
        </p:nvGrpSpPr>
        <p:grpSpPr>
          <a:xfrm>
            <a:off x="4364442" y="3480874"/>
            <a:ext cx="3460865" cy="2484347"/>
            <a:chOff x="1596086" y="1373246"/>
            <a:chExt cx="3791552" cy="50147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0C2ACC-EF66-4F34-B2B5-10974BE211C4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3710FD-1D23-48B6-8830-D9B972F4373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41B6B7-A863-46BE-ABA0-3FABE681D238}"/>
                </a:ext>
              </a:extLst>
            </p:cNvPr>
            <p:cNvSpPr txBox="1"/>
            <p:nvPr/>
          </p:nvSpPr>
          <p:spPr>
            <a:xfrm>
              <a:off x="1783809" y="1659595"/>
              <a:ext cx="3022332" cy="74551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Revenue Streams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2C278E-1FF4-4204-A27D-CCF32F2C9F70}"/>
              </a:ext>
            </a:extLst>
          </p:cNvPr>
          <p:cNvGrpSpPr/>
          <p:nvPr/>
        </p:nvGrpSpPr>
        <p:grpSpPr>
          <a:xfrm>
            <a:off x="8048374" y="3480875"/>
            <a:ext cx="3460865" cy="2484346"/>
            <a:chOff x="1596086" y="1373246"/>
            <a:chExt cx="3791552" cy="50147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16EC061-079F-42C5-A8C3-FE692CD126CC}"/>
                </a:ext>
              </a:extLst>
            </p:cNvPr>
            <p:cNvSpPr/>
            <p:nvPr/>
          </p:nvSpPr>
          <p:spPr>
            <a:xfrm>
              <a:off x="1596086" y="1373246"/>
              <a:ext cx="3791552" cy="5014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72EEDF-E541-47A3-958A-2EAB0B21615A}"/>
                </a:ext>
              </a:extLst>
            </p:cNvPr>
            <p:cNvCxnSpPr>
              <a:cxnSpLocks/>
            </p:cNvCxnSpPr>
            <p:nvPr/>
          </p:nvCxnSpPr>
          <p:spPr>
            <a:xfrm>
              <a:off x="1828259" y="2603137"/>
              <a:ext cx="3327206" cy="0"/>
            </a:xfrm>
            <a:prstGeom prst="line">
              <a:avLst/>
            </a:prstGeom>
            <a:grpFill/>
            <a:ln w="190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526775-BEBB-46C5-B151-087B6C398B0B}"/>
                </a:ext>
              </a:extLst>
            </p:cNvPr>
            <p:cNvSpPr txBox="1"/>
            <p:nvPr/>
          </p:nvSpPr>
          <p:spPr>
            <a:xfrm>
              <a:off x="1756907" y="1629312"/>
              <a:ext cx="3398558" cy="74551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Key</a:t>
              </a:r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 Metrics – Q1 (Business)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0198AB-F68A-46F1-8AA9-D316683C6251}"/>
              </a:ext>
            </a:extLst>
          </p:cNvPr>
          <p:cNvSpPr txBox="1"/>
          <p:nvPr/>
        </p:nvSpPr>
        <p:spPr>
          <a:xfrm>
            <a:off x="851860" y="4199759"/>
            <a:ext cx="30370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Website: $1000 creation + $100 hosting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Marketing: $3000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App development: $15,000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Business Structure: $600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Account: $1000</a:t>
            </a:r>
          </a:p>
          <a:p>
            <a:endParaRPr lang="en-AU" sz="1400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3373C7-C5CA-4090-9247-CA47937E48FE}"/>
              </a:ext>
            </a:extLst>
          </p:cNvPr>
          <p:cNvSpPr txBox="1"/>
          <p:nvPr/>
        </p:nvSpPr>
        <p:spPr>
          <a:xfrm>
            <a:off x="8230224" y="4275029"/>
            <a:ext cx="3037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Testing with 50% of residents at a nursing home.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30-Day Free Trial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5 Controlled Trials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200 Marketing Emails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3DF56B-3E71-4D35-8E45-406E4DAE6DCA}"/>
              </a:ext>
            </a:extLst>
          </p:cNvPr>
          <p:cNvSpPr txBox="1"/>
          <p:nvPr/>
        </p:nvSpPr>
        <p:spPr>
          <a:xfrm>
            <a:off x="4978604" y="1930264"/>
            <a:ext cx="2232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Aged Care Providers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Residence homes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Nursing homes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Hospitals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6C9F71-6309-4A73-B728-BD523F34C543}"/>
              </a:ext>
            </a:extLst>
          </p:cNvPr>
          <p:cNvSpPr txBox="1"/>
          <p:nvPr/>
        </p:nvSpPr>
        <p:spPr>
          <a:xfrm>
            <a:off x="4486584" y="4193694"/>
            <a:ext cx="3037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Government subsidies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Residence homes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Aged care providers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Subscription revenue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Hospitals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D893A2-A58C-427F-A04D-1897E3831F1C}"/>
              </a:ext>
            </a:extLst>
          </p:cNvPr>
          <p:cNvSpPr txBox="1"/>
          <p:nvPr/>
        </p:nvSpPr>
        <p:spPr>
          <a:xfrm>
            <a:off x="8653901" y="1868043"/>
            <a:ext cx="2232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Elderly patients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Speech impediment patients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Chronic illnesses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44F1F1-DA97-1940-B269-0AABDDBB514A}"/>
              </a:ext>
            </a:extLst>
          </p:cNvPr>
          <p:cNvGrpSpPr/>
          <p:nvPr/>
        </p:nvGrpSpPr>
        <p:grpSpPr>
          <a:xfrm>
            <a:off x="1936318" y="6190261"/>
            <a:ext cx="8463835" cy="539830"/>
            <a:chOff x="838198" y="6282745"/>
            <a:chExt cx="8463835" cy="539830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B44CA11-B2E1-7446-9461-03166A2FCA2F}"/>
                </a:ext>
              </a:extLst>
            </p:cNvPr>
            <p:cNvSpPr/>
            <p:nvPr/>
          </p:nvSpPr>
          <p:spPr>
            <a:xfrm>
              <a:off x="6755762" y="6282745"/>
              <a:ext cx="2546271" cy="5398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E55847-57D5-7944-88F1-BE1570DEBA61}"/>
                </a:ext>
              </a:extLst>
            </p:cNvPr>
            <p:cNvSpPr txBox="1"/>
            <p:nvPr/>
          </p:nvSpPr>
          <p:spPr>
            <a:xfrm>
              <a:off x="838198" y="6324800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Issue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7B4BC5-16FC-D24A-BB35-8F1CF5F1D69B}"/>
                </a:ext>
              </a:extLst>
            </p:cNvPr>
            <p:cNvSpPr txBox="1"/>
            <p:nvPr/>
          </p:nvSpPr>
          <p:spPr>
            <a:xfrm>
              <a:off x="2416739" y="632182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Strategy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61F19F-CF00-B840-AD5E-33263C7C4A0C}"/>
                </a:ext>
              </a:extLst>
            </p:cNvPr>
            <p:cNvSpPr txBox="1"/>
            <p:nvPr/>
          </p:nvSpPr>
          <p:spPr>
            <a:xfrm>
              <a:off x="4714722" y="6321828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Impact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C4BEE6-7ED2-EF4C-820B-BE39889B8175}"/>
                </a:ext>
              </a:extLst>
            </p:cNvPr>
            <p:cNvSpPr txBox="1"/>
            <p:nvPr/>
          </p:nvSpPr>
          <p:spPr>
            <a:xfrm>
              <a:off x="6857412" y="6323705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venir Roman" panose="02000503020000020003" pitchFamily="2" charset="0"/>
                </a:rPr>
                <a:t>Business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49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FF6C82-9392-CC47-8C18-D95F20EA5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erson sitting on a bench in a park&#10;&#10;Description automatically generated">
            <a:extLst>
              <a:ext uri="{FF2B5EF4-FFF2-40B4-BE49-F238E27FC236}">
                <a16:creationId xmlns:a16="http://schemas.microsoft.com/office/drawing/2014/main" id="{B128E08A-8E1F-4B29-9F5F-CD27F2217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2847" y="0"/>
            <a:ext cx="12204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9DC10-7F9C-4D97-8C97-ED488C59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05658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Roman" panose="02000503020000020003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5341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303</Words>
  <Application>Microsoft Macintosh PowerPoint</Application>
  <PresentationFormat>Widescreen</PresentationFormat>
  <Paragraphs>98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Abadi</vt:lpstr>
      <vt:lpstr>等线</vt:lpstr>
      <vt:lpstr>Arial</vt:lpstr>
      <vt:lpstr>Avenir Roman</vt:lpstr>
      <vt:lpstr>Calibri</vt:lpstr>
      <vt:lpstr>Calibri Light</vt:lpstr>
      <vt:lpstr>Office Theme</vt:lpstr>
      <vt:lpstr>Talk2Us</vt:lpstr>
      <vt:lpstr>How do we treat our elderly?</vt:lpstr>
      <vt:lpstr>What is Talk2Us?</vt:lpstr>
      <vt:lpstr>Talk2Us streamlines the Request Journey </vt:lpstr>
      <vt:lpstr>Talk2Us Demo</vt:lpstr>
      <vt:lpstr>So… why care?</vt:lpstr>
      <vt:lpstr>Business Model</vt:lpstr>
      <vt:lpstr>Q&amp;A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Talk2Us</dc:title>
  <dc:creator>Victor Tsang</dc:creator>
  <cp:lastModifiedBy>iris in Sydney chong</cp:lastModifiedBy>
  <cp:revision>43</cp:revision>
  <dcterms:created xsi:type="dcterms:W3CDTF">2019-07-13T08:09:17Z</dcterms:created>
  <dcterms:modified xsi:type="dcterms:W3CDTF">2019-07-13T08:59:06Z</dcterms:modified>
</cp:coreProperties>
</file>